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24"/>
  </p:notesMasterIdLst>
  <p:handoutMasterIdLst>
    <p:handoutMasterId r:id="rId25"/>
  </p:handoutMasterIdLst>
  <p:sldIdLst>
    <p:sldId id="428" r:id="rId5"/>
    <p:sldId id="257" r:id="rId6"/>
    <p:sldId id="258" r:id="rId7"/>
    <p:sldId id="260" r:id="rId8"/>
    <p:sldId id="425" r:id="rId9"/>
    <p:sldId id="267" r:id="rId10"/>
    <p:sldId id="394" r:id="rId11"/>
    <p:sldId id="409" r:id="rId12"/>
    <p:sldId id="355" r:id="rId13"/>
    <p:sldId id="447" r:id="rId14"/>
    <p:sldId id="353" r:id="rId15"/>
    <p:sldId id="408" r:id="rId16"/>
    <p:sldId id="259" r:id="rId17"/>
    <p:sldId id="407" r:id="rId18"/>
    <p:sldId id="287" r:id="rId19"/>
    <p:sldId id="310" r:id="rId20"/>
    <p:sldId id="410" r:id="rId21"/>
    <p:sldId id="330" r:id="rId22"/>
    <p:sldId id="449" r:id="rId23"/>
  </p:sldIdLst>
  <p:sldSz cx="9144000" cy="5143500" type="screen16x9"/>
  <p:notesSz cx="68580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329">
          <p15:clr>
            <a:srgbClr val="A4A3A4"/>
          </p15:clr>
        </p15:guide>
        <p15:guide id="3" pos="2880">
          <p15:clr>
            <a:srgbClr val="A4A3A4"/>
          </p15:clr>
        </p15:guide>
        <p15:guide id="4" pos="970">
          <p15:clr>
            <a:srgbClr val="A4A3A4"/>
          </p15:clr>
        </p15:guide>
        <p15:guide id="5" pos="478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2F3BC6-C179-4FEF-9454-1BE54C33C296}" v="17" dt="2019-02-25T22:31:41.5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65" autoAdjust="0"/>
    <p:restoredTop sz="65815" autoAdjust="0"/>
  </p:normalViewPr>
  <p:slideViewPr>
    <p:cSldViewPr snapToGrid="0" snapToObjects="1">
      <p:cViewPr varScale="1">
        <p:scale>
          <a:sx n="95" d="100"/>
          <a:sy n="95" d="100"/>
        </p:scale>
        <p:origin x="2496" y="90"/>
      </p:cViewPr>
      <p:guideLst>
        <p:guide orient="horz" pos="1620"/>
        <p:guide orient="horz" pos="329"/>
        <p:guide pos="2880"/>
        <p:guide pos="970"/>
        <p:guide pos="478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9" d="100"/>
        <a:sy n="89" d="100"/>
      </p:scale>
      <p:origin x="0" y="85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2013_FFH_April 29_v2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E82C09-7BEA-4D37-83A0-CF2E2CAAA012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6EE8C0-E98C-4820-B939-B467F3FDE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5140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2013_FFH_April 29_v2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83932F-2417-4ED8-ACD1-62E2B1922D2A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88CAAD-CD2B-4D9D-B3AF-7B3C589CF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593806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Zs12rpPpxlk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Introduce yourself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Your involvement with the Crisis Nursery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“Thank you for having me”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2013_FFH_April 29_v2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080D25B-3F68-4338-92C1-E5BE223DD926}" type="datetime1">
              <a:rPr lang="en-US" smtClean="0"/>
              <a:t>2/26/2019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8CAAD-CD2B-4D9D-B3AF-7B3C589CF84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086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Candara" panose="020E0502030303020204" pitchFamily="34" charset="0"/>
              </a:rPr>
              <a:t>Monetary donations  - OVER 70% is privately funded, about only 25% from the government and a small % from United Way.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>
                <a:latin typeface="Candara" panose="020E0502030303020204" pitchFamily="34" charset="0"/>
              </a:rPr>
              <a:t>Host a fundraiser – In person like a baby shower, or online – Facebook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>
                <a:latin typeface="Candara" panose="020E0502030303020204" pitchFamily="34" charset="0"/>
              </a:rPr>
              <a:t>Invite a speaker to your personal networks or work networks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en-US" sz="1050" dirty="0">
                <a:latin typeface="Candara" panose="020E0502030303020204" pitchFamily="34" charset="0"/>
              </a:rPr>
              <a:t>Donate Items from our WISH LIST – this wish list is updated monthly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en-US" sz="1050" dirty="0">
                <a:latin typeface="Candara" panose="020E0502030303020204" pitchFamily="34" charset="0"/>
              </a:rPr>
              <a:t>VOLUNTEER!</a:t>
            </a:r>
            <a:endParaRPr lang="en-US" sz="900" dirty="0">
              <a:latin typeface="Candara" panose="020E0502030303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50" dirty="0">
              <a:latin typeface="Candara" panose="020E0502030303020204" pitchFamily="34" charset="0"/>
            </a:endParaRP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2013_FFH_April 29_v2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AAF7529B-1A8F-451C-87C1-0385514F2307}" type="datetime1">
              <a:rPr lang="en-US" smtClean="0"/>
              <a:t>2/26/2019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8CAAD-CD2B-4D9D-B3AF-7B3C589CF84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0140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over 2500 volunteers that came through our doors last year.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2013_FFH_April 29_v2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D5621C0-9634-4D41-8845-3B8114F9AD4E}" type="datetime1">
              <a:rPr lang="en-US" smtClean="0"/>
              <a:t>2/26/2019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8CAAD-CD2B-4D9D-B3AF-7B3C589CF84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301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a number of different opportunities:</a:t>
            </a:r>
          </a:p>
          <a:p>
            <a:r>
              <a:rPr lang="en-US" dirty="0"/>
              <a:t>These are Individual opportunities: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Child care – working directly with the children along side staff, we ask for a minimum of 6 month commitment, twice a month, 3-4 hours shift.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Enrichment – leading an  hour’s worth  of activities for kids ages 3-6 years old.  Staff is in there with you – arts/crafts or sports games (large muscle)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Special events – 2 a year a luncheon in the spring and  wine tasting in the fall.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Pro bono – or skilled </a:t>
            </a:r>
            <a:r>
              <a:rPr lang="en-US" dirty="0" err="1"/>
              <a:t>opps</a:t>
            </a:r>
            <a:r>
              <a:rPr lang="en-US" dirty="0"/>
              <a:t> – graphic design, contractor, lawyer, writer, art, program mgmt., etc.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2013_FFH_April 29_v2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21FD3D2-EEB4-450E-BB8D-FB0A4F21D403}" type="datetime1">
              <a:rPr lang="en-US" smtClean="0"/>
              <a:t>2/26/2019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8CAAD-CD2B-4D9D-B3AF-7B3C589CF84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6747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2013_FFH_April 29_v2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6AF9E95-ACE7-4B33-9D14-CEE352B06D25}" type="datetime1">
              <a:rPr lang="en-US" smtClean="0"/>
              <a:t>2/26/2019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8CAAD-CD2B-4D9D-B3AF-7B3C589CF84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5584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also have small group opportunities: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CFK and Creative Snack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6 ppl max.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Two choices – shopper or chef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Shopper – you buy food, prepare, serve and  sit eat with the kids and clean up.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Chef – you give us $100, we have the recipe and food here (no sopping on your part required) then YOU prepare, serve and  sit eat with the kids and clean up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dirty="0"/>
              <a:t>Large Groups – Yardwork, facilities, like painting, deep cleaning, etc.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2013_FFH_April 29_v2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B3D1195-16DF-4989-B67D-73131E5DA59C}" type="datetime1">
              <a:rPr lang="en-US" smtClean="0"/>
              <a:t>2/26/2019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8CAAD-CD2B-4D9D-B3AF-7B3C589CF84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1950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2013_FFH_April 29_v2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B61FBC0-2EAD-489E-8B0E-0D38224DF765}" type="datetime1">
              <a:rPr lang="en-US" smtClean="0"/>
              <a:t>2/26/2019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8CAAD-CD2B-4D9D-B3AF-7B3C589CF84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207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can find more information on our website – </a:t>
            </a:r>
          </a:p>
          <a:p>
            <a:r>
              <a:rPr lang="en-US" dirty="0"/>
              <a:t>All applications can be submitted right on the website.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2013_FFH_April 29_v2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5CCD737-257E-4849-8992-71005697A749}" type="datetime1">
              <a:rPr lang="en-US" smtClean="0"/>
              <a:t>2/26/2019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8CAAD-CD2B-4D9D-B3AF-7B3C589CF84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1665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2013_FFH_April 29_v2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F05E55E-86E8-4131-865F-E919885F6E4F}" type="datetime1">
              <a:rPr lang="en-US" smtClean="0"/>
              <a:t>2/26/2019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8CAAD-CD2B-4D9D-B3AF-7B3C589CF84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90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Any questions?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2013_FFH_April 29_v2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266B378-1CC1-4C86-B8E8-1A34D50E71FA}" type="datetime1">
              <a:rPr lang="en-US" smtClean="0"/>
              <a:t>2/26/2019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8CAAD-CD2B-4D9D-B3AF-7B3C589CF84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2903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3895" lvl="1" indent="-226695">
              <a:spcBef>
                <a:spcPts val="1200"/>
              </a:spcBef>
              <a:spcAft>
                <a:spcPts val="1200"/>
              </a:spcAft>
            </a:pPr>
            <a:endParaRPr lang="en-US" dirty="0">
              <a:hlinkClick r:id="rId3"/>
            </a:endParaRPr>
          </a:p>
          <a:p>
            <a:pPr marL="683895" lvl="1" indent="-226695"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hlinkClick r:id="rId3"/>
              </a:rPr>
              <a:t>https://youtu.be/Zs12rpPpxlk</a:t>
            </a:r>
            <a:endParaRPr lang="en-US" dirty="0"/>
          </a:p>
          <a:p>
            <a:pPr marL="683895" lvl="1" indent="-226695">
              <a:spcBef>
                <a:spcPts val="1200"/>
              </a:spcBef>
              <a:spcAft>
                <a:spcPts val="1200"/>
              </a:spcAft>
            </a:pPr>
            <a:endParaRPr lang="en-US" dirty="0"/>
          </a:p>
          <a:p>
            <a:pPr marL="683895" lvl="1" indent="-226695"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Video link if you have extra time.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2013_FFH_April 29_v2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F83932F-2417-4ED8-ACD1-62E2B1922D2A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8CAAD-CD2B-4D9D-B3AF-7B3C589CF84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635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mission is to end child abuse and neglect and create strong healthy families.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2013_FFH_April 29_v2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3824F4F-D16A-49EC-AC79-AEC77D269A70}" type="datetime1">
              <a:rPr lang="en-US" smtClean="0"/>
              <a:t>2/26/2019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8CAAD-CD2B-4D9D-B3AF-7B3C589CF84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051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are a voluntary short term shelter for kids 6 years and under.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VOLUNTARY – parents choose to bring their children there – which we look at as a strength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At the Nursery, asking for help is a strength. You can imagine how hard that must be especially asking a stranger for help with your little ones..</a:t>
            </a:r>
          </a:p>
          <a:p>
            <a:endParaRPr lang="en-US" dirty="0"/>
          </a:p>
          <a:p>
            <a:r>
              <a:rPr lang="en-US" dirty="0"/>
              <a:t>Their parent  bring  them to the Crisis Nursery for up to 72 hours, while they take care of  whatever their crisis may  be.</a:t>
            </a:r>
          </a:p>
          <a:p>
            <a:r>
              <a:rPr lang="en-US" dirty="0"/>
              <a:t>They define their own crisis and  it can be anything  from getting out of a dangerous or domestic situation to just needing a break.</a:t>
            </a:r>
          </a:p>
          <a:p>
            <a:r>
              <a:rPr lang="en-US" dirty="0"/>
              <a:t>No one wakes up in the morning and thinks, “I want to hurt my child” – it’s because they are at the end of their rope and out of tools.</a:t>
            </a:r>
          </a:p>
          <a:p>
            <a:endParaRPr lang="en-US" dirty="0"/>
          </a:p>
          <a:p>
            <a:r>
              <a:rPr lang="en-US" dirty="0"/>
              <a:t>So we take a two generation approach and keep  the child safe and at the same time give the parent the resources and  tools they need to get through their crisis.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2013_FFH_April 29_v2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CE9C9A9-ADB6-4AF0-B945-DB477B2C706F}" type="datetime1">
              <a:rPr lang="en-US" smtClean="0"/>
              <a:t>2/26/2019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8CAAD-CD2B-4D9D-B3AF-7B3C589CF84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450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altLang="en-US" sz="1200" dirty="0">
                <a:latin typeface="Candara" panose="020E0502030303020204" pitchFamily="34" charset="0"/>
                <a:ea typeface="ＭＳ Ｐゴシック" pitchFamily="-111" charset="-128"/>
              </a:rPr>
              <a:t>We work toward our mission in a few ways besides the actual shelter.</a:t>
            </a:r>
          </a:p>
          <a:p>
            <a:pPr lvl="1"/>
            <a:r>
              <a:rPr lang="en-US" altLang="en-US" sz="1200" dirty="0">
                <a:latin typeface="Candara" panose="020E0502030303020204" pitchFamily="34" charset="0"/>
                <a:ea typeface="ＭＳ Ｐゴシック" pitchFamily="-111" charset="-128"/>
              </a:rPr>
              <a:t>We have a 24-hour crisis line for parents to call for resources, community referrals, and crisis counseling for help through difficult situations.</a:t>
            </a:r>
          </a:p>
          <a:p>
            <a:pPr lvl="1"/>
            <a:r>
              <a:rPr lang="en-US" altLang="en-US" sz="1200" dirty="0">
                <a:latin typeface="Candara" panose="020E0502030303020204" pitchFamily="34" charset="0"/>
                <a:ea typeface="ＭＳ Ｐゴシック" pitchFamily="-111" charset="-128"/>
              </a:rPr>
              <a:t>We offer a Home visiting and mental health program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Candara" panose="020E0502030303020204" pitchFamily="34" charset="0"/>
                <a:ea typeface="ＭＳ Ｐゴシック" pitchFamily="-111" charset="-128"/>
              </a:rPr>
              <a:t>For families that have multiple barriers to self sufficiency (homeless, jobless, single parenting, kids with disabilities, experiencing mental illness)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Candara" panose="020E0502030303020204" pitchFamily="34" charset="0"/>
                <a:ea typeface="ＭＳ Ｐゴシック" pitchFamily="-111" charset="-128"/>
              </a:rPr>
              <a:t>Master level practitioners go into  the home, shelter, where ever the family is  living and work 1:1 with these families.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Candara" panose="020E0502030303020204" pitchFamily="34" charset="0"/>
                <a:ea typeface="ＭＳ Ｐゴシック" pitchFamily="-111" charset="-128"/>
              </a:rPr>
              <a:t>They work to knock away goal after goal – for 12-18 months or so.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Candara" panose="020E0502030303020204" pitchFamily="34" charset="0"/>
                <a:ea typeface="ＭＳ Ｐゴシック" pitchFamily="-111" charset="-128"/>
              </a:rPr>
              <a:t>Hopefully in the end they are more self sufficient and more informed about successful parenting practices.</a:t>
            </a:r>
          </a:p>
          <a:p>
            <a:pPr lvl="1"/>
            <a:r>
              <a:rPr lang="en-US" altLang="en-US" sz="1200" dirty="0">
                <a:latin typeface="Candara" panose="020E0502030303020204" pitchFamily="34" charset="0"/>
                <a:ea typeface="ＭＳ Ｐゴシック" pitchFamily="-111" charset="-128"/>
              </a:rPr>
              <a:t>And then we have the actual Residential nursery 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Candara" panose="020E0502030303020204" pitchFamily="34" charset="0"/>
                <a:ea typeface="ＭＳ Ｐゴシック" pitchFamily="-111" charset="-128"/>
              </a:rPr>
              <a:t>We serve 20 kids a day 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Candara" panose="020E0502030303020204" pitchFamily="34" charset="0"/>
                <a:ea typeface="ＭＳ Ｐゴシック" pitchFamily="-111" charset="-128"/>
              </a:rPr>
              <a:t>Ages 6 years and under (that  is the  highest risk for abuse)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Candara" panose="020E0502030303020204" pitchFamily="34" charset="0"/>
                <a:ea typeface="ＭＳ Ｐゴシック" pitchFamily="-111" charset="-128"/>
              </a:rPr>
              <a:t>They can stay for up to 72 hours at a time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Candara" panose="020E0502030303020204" pitchFamily="34" charset="0"/>
                <a:ea typeface="ＭＳ Ｐゴシック" pitchFamily="-111" charset="-128"/>
              </a:rPr>
              <a:t>For a total of 30 days in a year (usually 48 hours in between stays)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altLang="en-US" sz="2800" dirty="0">
              <a:latin typeface="Candara" panose="020E0502030303020204" pitchFamily="34" charset="0"/>
              <a:ea typeface="ＭＳ Ｐゴシック" pitchFamily="-111" charset="-128"/>
            </a:endParaRP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2013_FFH_April 29_v2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89EAA0B-C1AB-4FA3-9ED6-3F6BABFB9522}" type="datetime1">
              <a:rPr lang="en-US" smtClean="0"/>
              <a:t>2/26/2019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8CAAD-CD2B-4D9D-B3AF-7B3C589CF84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051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generation approach – we give both the parent and the child tools to deal with their daily stressors.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2013_FFH_April 29_v2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F83932F-2417-4ED8-ACD1-62E2B1922D2A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8CAAD-CD2B-4D9D-B3AF-7B3C589CF84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9162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Although our families are all unique, the majority have a few things in common: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        The one requirement is  they need to be a resident of Hennepin County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1200" dirty="0">
                <a:latin typeface="Candara" panose="020E0502030303020204" pitchFamily="34" charset="0"/>
              </a:rPr>
              <a:t>Over 80% annual income &lt; $10,000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1200" dirty="0">
                <a:latin typeface="Candara" panose="020E0502030303020204" pitchFamily="34" charset="0"/>
              </a:rPr>
              <a:t>Over 90% are single parenting moms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1200" dirty="0">
                <a:latin typeface="Candara"/>
              </a:rPr>
              <a:t>Over 40% have disclosed they have insecure housing </a:t>
            </a:r>
            <a:r>
              <a:rPr lang="en-US" sz="1200" b="0" dirty="0">
                <a:latin typeface="Candara"/>
              </a:rPr>
              <a:t>(this is self disclosure so that number is more than likely higher)</a:t>
            </a:r>
            <a:endParaRPr lang="en-US" sz="1200" b="0" dirty="0">
              <a:latin typeface="Candara" panose="020E0502030303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1200" dirty="0">
                <a:latin typeface="Candara"/>
              </a:rPr>
              <a:t>25% have disclosed they experienced domestic violence </a:t>
            </a:r>
            <a:r>
              <a:rPr lang="en-US" sz="1200" b="0" dirty="0">
                <a:latin typeface="Candara"/>
              </a:rPr>
              <a:t>(this is self disclosure so that number is more than likely higher- it’s not an easy thing to share with a stranger)</a:t>
            </a:r>
            <a:endParaRPr lang="en-US" sz="1200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2013_FFH_April 29_v2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AAF7529B-1A8F-451C-87C1-0385514F2307}" type="datetime1">
              <a:rPr lang="en-US" smtClean="0"/>
              <a:t>2/26/2019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8CAAD-CD2B-4D9D-B3AF-7B3C589CF84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7653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encourage our families to utilize our services as much as possible, because the more we can work with them, the deeper the level we can help.</a:t>
            </a:r>
          </a:p>
          <a:p>
            <a:r>
              <a:rPr lang="en-US" dirty="0"/>
              <a:t>They don’t tell us everything the first time, but the more we see them, the more they disclose- once we develop trust.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2013_FFH_April 29_v2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70DD7E3-ABB9-4804-A02A-8DF35FC55947}" type="datetime1">
              <a:rPr lang="en-US" smtClean="0"/>
              <a:t>2/26/2019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8CAAD-CD2B-4D9D-B3AF-7B3C589CF84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2296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>
                <a:latin typeface="Candara" panose="020E0502030303020204" pitchFamily="34" charset="0"/>
                <a:ea typeface="ＭＳ Ｐゴシック" pitchFamily="-111" charset="-128"/>
              </a:rPr>
              <a:t>What a Nursery stay looks like–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sz="1200" dirty="0">
              <a:latin typeface="Candara" panose="020E0502030303020204" pitchFamily="34" charset="0"/>
              <a:ea typeface="ＭＳ Ｐゴシック" pitchFamily="-111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>
                <a:latin typeface="Candara" panose="020E0502030303020204" pitchFamily="34" charset="0"/>
                <a:ea typeface="ＭＳ Ｐゴシック" pitchFamily="-111" charset="-128"/>
              </a:rPr>
              <a:t>After the Crisis Call the parent schedules an intake-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en-US" sz="1200" dirty="0">
              <a:latin typeface="Candara" panose="020E0502030303020204" pitchFamily="34" charset="0"/>
              <a:ea typeface="ＭＳ Ｐゴシック" pitchFamily="-111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1200" b="1" u="sng" dirty="0">
                <a:latin typeface="Candara" panose="020E0502030303020204" pitchFamily="34" charset="0"/>
                <a:ea typeface="ＭＳ Ｐゴシック" pitchFamily="-111" charset="-128"/>
              </a:rPr>
              <a:t>INTAKE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200" b="0" u="none" dirty="0">
                <a:latin typeface="Candara" panose="020E0502030303020204" pitchFamily="34" charset="0"/>
                <a:ea typeface="ＭＳ Ｐゴシック" pitchFamily="-111" charset="-128"/>
              </a:rPr>
              <a:t>First we talk  about the child (allergies, asthma) – everything we need to know  to take care of them to the best of our ability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200" b="0" u="none" dirty="0">
                <a:latin typeface="Candara" panose="020E0502030303020204" pitchFamily="34" charset="0"/>
                <a:ea typeface="ＭＳ Ｐゴシック" pitchFamily="-111" charset="-128"/>
              </a:rPr>
              <a:t>Then the children are taken up to Children’s Services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200" b="0" u="none" dirty="0">
                <a:latin typeface="Candara" panose="020E0502030303020204" pitchFamily="34" charset="0"/>
                <a:ea typeface="ＭＳ Ｐゴシック" pitchFamily="-111" charset="-128"/>
              </a:rPr>
              <a:t>We then talk  to the parent about what their crisis is and they make goals for themselves as to what they are going to do while  their  kids are with us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200" b="0" u="none" dirty="0">
                <a:latin typeface="Candara" panose="020E0502030303020204" pitchFamily="34" charset="0"/>
                <a:ea typeface="ＭＳ Ｐゴシック" pitchFamily="-111" charset="-128"/>
              </a:rPr>
              <a:t>We give them resources and  referral to achieve those goals.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200" b="0" u="none" dirty="0">
                <a:latin typeface="Candara" panose="020E0502030303020204" pitchFamily="34" charset="0"/>
                <a:ea typeface="ＭＳ Ｐゴシック" pitchFamily="-111" charset="-128"/>
              </a:rPr>
              <a:t>Then we talk about basic needs (food, clothing shelter) and see if we can hook them up with resources for those, if needed.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200" b="0" u="none" dirty="0">
                <a:latin typeface="Candara" panose="020E0502030303020204" pitchFamily="34" charset="0"/>
                <a:ea typeface="ＭＳ Ｐゴシック" pitchFamily="-111" charset="-128"/>
              </a:rPr>
              <a:t>We talk about safety – most of our parent  have never felt safe…in their homes, families, or relationships – so we can try to build some framework as to what  that might  look like for them.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200" b="0" u="none" dirty="0">
                <a:latin typeface="Candara" panose="020E0502030303020204" pitchFamily="34" charset="0"/>
                <a:ea typeface="ＭＳ Ｐゴシック" pitchFamily="-111" charset="-128"/>
              </a:rPr>
              <a:t>And finally we talk about parenting, what’s working  and not working.  Whatever is working KUDOS to them (especially under the  circumstances we talked about earlier).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1200" b="0" u="none" dirty="0">
                <a:latin typeface="Candara" panose="020E0502030303020204" pitchFamily="34" charset="0"/>
                <a:ea typeface="ＭＳ Ｐゴシック" pitchFamily="-111" charset="-128"/>
              </a:rPr>
              <a:t>Whatever isn’t  working we make goals for the kids to work on while they are at the Nursery.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1200" b="0" u="none" dirty="0">
                <a:latin typeface="Candara" panose="020E0502030303020204" pitchFamily="34" charset="0"/>
                <a:ea typeface="ＭＳ Ｐゴシック" pitchFamily="-111" charset="-128"/>
              </a:rPr>
              <a:t>Examples:  He won’t go to sleep at night, he’s up until 3am, if I am late to work one more time, I am going  to lose my job  or she  hates brushing her teeth and we can’t afford the dentist right now.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1200" b="0" u="none" dirty="0">
                <a:latin typeface="Candara" panose="020E0502030303020204" pitchFamily="34" charset="0"/>
                <a:ea typeface="ＭＳ Ｐゴシック" pitchFamily="-111" charset="-128"/>
              </a:rPr>
              <a:t>We work with the kids on those goals and in the end let the parent know what worked for 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en-US" sz="1200" b="0" u="none" dirty="0">
              <a:latin typeface="Candara" panose="020E0502030303020204" pitchFamily="34" charset="0"/>
              <a:ea typeface="ＭＳ Ｐゴシック" pitchFamily="-111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1200" b="0" u="none" dirty="0">
                <a:latin typeface="Candara" panose="020E0502030303020204" pitchFamily="34" charset="0"/>
                <a:ea typeface="ＭＳ Ｐゴシック" pitchFamily="-111" charset="-128"/>
              </a:rPr>
              <a:t>We have a consistent schedule daily.  We eat 3 meals and 3 snacks, we have activity rooms (art, learning resource, sensory, gym, playground).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1200" b="0" u="none" dirty="0">
                <a:latin typeface="Candara" panose="020E0502030303020204" pitchFamily="34" charset="0"/>
                <a:ea typeface="ＭＳ Ｐゴシック" pitchFamily="-111" charset="-128"/>
              </a:rPr>
              <a:t>We want to help with school readiness for these little ones coming from chaotic environments.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1200" b="0" u="none" dirty="0">
                <a:latin typeface="Candara" panose="020E0502030303020204" pitchFamily="34" charset="0"/>
                <a:ea typeface="ＭＳ Ｐゴシック" pitchFamily="-111" charset="-128"/>
              </a:rPr>
              <a:t>All in all we want to remove barriers to make us easy to use.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1200" b="0" u="none" dirty="0">
                <a:latin typeface="Candara" panose="020E0502030303020204" pitchFamily="34" charset="0"/>
                <a:ea typeface="ＭＳ Ｐゴシック" pitchFamily="-111" charset="-128"/>
              </a:rPr>
              <a:t>We provide: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200" b="0" u="none" dirty="0">
                <a:latin typeface="Candara" panose="020E0502030303020204" pitchFamily="34" charset="0"/>
                <a:ea typeface="ＭＳ Ｐゴシック" pitchFamily="-111" charset="-128"/>
              </a:rPr>
              <a:t>Transportation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200" b="0" u="none" dirty="0">
                <a:latin typeface="Candara" panose="020E0502030303020204" pitchFamily="34" charset="0"/>
                <a:ea typeface="ＭＳ Ｐゴシック" pitchFamily="-111" charset="-128"/>
              </a:rPr>
              <a:t>Clothing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200" b="0" u="none" dirty="0">
                <a:latin typeface="Candara" panose="020E0502030303020204" pitchFamily="34" charset="0"/>
                <a:ea typeface="ＭＳ Ｐゴシック" pitchFamily="-111" charset="-128"/>
              </a:rPr>
              <a:t>Diapers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200" b="0" u="none" dirty="0">
                <a:latin typeface="Candara" panose="020E0502030303020204" pitchFamily="34" charset="0"/>
                <a:ea typeface="ＭＳ Ｐゴシック" pitchFamily="-111" charset="-128"/>
              </a:rPr>
              <a:t>Food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200" b="0" u="none" dirty="0">
                <a:latin typeface="Candara" panose="020E0502030303020204" pitchFamily="34" charset="0"/>
                <a:ea typeface="ＭＳ Ｐゴシック" pitchFamily="-111" charset="-128"/>
              </a:rPr>
              <a:t>Formula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en-US" sz="1200" b="0" u="none" dirty="0">
              <a:latin typeface="Candara" panose="020E0502030303020204" pitchFamily="34" charset="0"/>
              <a:ea typeface="ＭＳ Ｐゴシック" pitchFamily="-111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sz="1200" dirty="0">
              <a:latin typeface="Candara" panose="020E0502030303020204" pitchFamily="34" charset="0"/>
              <a:ea typeface="ＭＳ Ｐゴシック" pitchFamily="-111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>
                <a:latin typeface="Candara" panose="020E0502030303020204" pitchFamily="34" charset="0"/>
                <a:ea typeface="ＭＳ Ｐゴシック" pitchFamily="-111" charset="-128"/>
              </a:rPr>
              <a:t>We remove barriers – cabs, voluntary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>
                <a:latin typeface="Candara" panose="020E0502030303020204" pitchFamily="34" charset="0"/>
                <a:ea typeface="ＭＳ Ｐゴシック" pitchFamily="-111" charset="-128"/>
              </a:rPr>
              <a:t>Daily Schedule/Ratio/Volunteers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>
                <a:latin typeface="Candara" panose="020E0502030303020204" pitchFamily="34" charset="0"/>
                <a:ea typeface="ＭＳ Ｐゴシック" pitchFamily="-111" charset="-128"/>
              </a:rPr>
              <a:t>Nap/Night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sz="1200" dirty="0">
              <a:latin typeface="Candara" panose="020E0502030303020204" pitchFamily="34" charset="0"/>
              <a:ea typeface="ＭＳ Ｐゴシック" pitchFamily="-111" charset="-128"/>
            </a:endParaRP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2013_FFH_April 29_v2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F57FAF9-8B06-4C0A-83A2-ED36A50E1A3C}" type="datetime1">
              <a:rPr lang="en-US" smtClean="0"/>
              <a:t>2/26/2019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8CAAD-CD2B-4D9D-B3AF-7B3C589CF84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8617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a clothing closet – where the kids get to pick out their clothes.  They wear all of our clothes while they are there.</a:t>
            </a:r>
          </a:p>
          <a:p>
            <a:r>
              <a:rPr lang="en-US" dirty="0"/>
              <a:t>Another barriers removed – they don’t have to pack and can come straight from a dangerous or domestic situation – we provide it all.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2013_FFH_April 29_v2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6B5E779-C36C-4901-8EBC-B3144AEA88F0}" type="datetime1">
              <a:rPr lang="en-US" smtClean="0"/>
              <a:t>2/26/2019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8CAAD-CD2B-4D9D-B3AF-7B3C589CF84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825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072121" y="857806"/>
            <a:ext cx="6400800" cy="871551"/>
          </a:xfrm>
        </p:spPr>
        <p:txBody>
          <a:bodyPr/>
          <a:lstStyle>
            <a:lvl1pPr algn="l">
              <a:defRPr>
                <a:latin typeface="Kamerik 105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72121" y="1729357"/>
            <a:ext cx="6400800" cy="131445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2/26/2019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954213" y="522288"/>
            <a:ext cx="5534169" cy="4621212"/>
          </a:xfrm>
        </p:spPr>
        <p:txBody>
          <a:bodyPr/>
          <a:lstStyle>
            <a:lvl1pPr>
              <a:lnSpc>
                <a:spcPct val="150000"/>
              </a:lnSpc>
              <a:defRPr b="0">
                <a:solidFill>
                  <a:schemeClr val="bg1"/>
                </a:solidFill>
              </a:defRPr>
            </a:lvl1pPr>
            <a:lvl2pPr>
              <a:defRPr b="0">
                <a:solidFill>
                  <a:schemeClr val="bg1"/>
                </a:solidFill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1894"/>
          <a:stretch/>
        </p:blipFill>
        <p:spPr>
          <a:xfrm flipH="1">
            <a:off x="7488382" y="0"/>
            <a:ext cx="1655618" cy="51435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7488382" y="0"/>
            <a:ext cx="110836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0784" y="355022"/>
            <a:ext cx="1890996" cy="186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235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2008907" y="1851553"/>
            <a:ext cx="6802581" cy="1667525"/>
          </a:xfrm>
        </p:spPr>
        <p:txBody>
          <a:bodyPr>
            <a:noAutofit/>
          </a:bodyPr>
          <a:lstStyle>
            <a:lvl1pPr marL="1025525" indent="-623888">
              <a:lnSpc>
                <a:spcPct val="80000"/>
              </a:lnSpc>
              <a:buSzPct val="150000"/>
              <a:tabLst/>
              <a:defRPr sz="4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 sz="44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424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66116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1833"/>
          <a:stretch/>
        </p:blipFill>
        <p:spPr>
          <a:xfrm>
            <a:off x="0" y="0"/>
            <a:ext cx="1661160" cy="5143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6500"/>
          <a:stretch/>
        </p:blipFill>
        <p:spPr>
          <a:xfrm>
            <a:off x="0" y="0"/>
            <a:ext cx="2148840" cy="51435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661160" y="0"/>
            <a:ext cx="64008" cy="5148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3223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661160" cy="51435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1833"/>
          <a:stretch/>
        </p:blipFill>
        <p:spPr>
          <a:xfrm>
            <a:off x="0" y="0"/>
            <a:ext cx="1661160" cy="5143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6500"/>
          <a:stretch/>
        </p:blipFill>
        <p:spPr>
          <a:xfrm>
            <a:off x="0" y="0"/>
            <a:ext cx="2148840" cy="51435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661160" y="0"/>
            <a:ext cx="64008" cy="5148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02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661160" cy="51435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1833"/>
          <a:stretch/>
        </p:blipFill>
        <p:spPr>
          <a:xfrm>
            <a:off x="0" y="0"/>
            <a:ext cx="1661160" cy="51435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1661160" y="0"/>
            <a:ext cx="64008" cy="5148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6500"/>
          <a:stretch/>
        </p:blipFill>
        <p:spPr>
          <a:xfrm>
            <a:off x="0" y="0"/>
            <a:ext cx="214884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253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661160" cy="51435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1833"/>
          <a:stretch/>
        </p:blipFill>
        <p:spPr>
          <a:xfrm>
            <a:off x="0" y="0"/>
            <a:ext cx="1661160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6500"/>
          <a:stretch/>
        </p:blipFill>
        <p:spPr>
          <a:xfrm>
            <a:off x="0" y="0"/>
            <a:ext cx="2148840" cy="51435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1661160" y="0"/>
            <a:ext cx="64008" cy="5148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1125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661160" cy="51435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1833"/>
          <a:stretch/>
        </p:blipFill>
        <p:spPr>
          <a:xfrm>
            <a:off x="0" y="0"/>
            <a:ext cx="1661160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6500"/>
          <a:stretch/>
        </p:blipFill>
        <p:spPr>
          <a:xfrm>
            <a:off x="0" y="0"/>
            <a:ext cx="2148840" cy="51435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1661160" y="0"/>
            <a:ext cx="64008" cy="5148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9636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6154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104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hoto B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8170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hoto B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208788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2087880" y="0"/>
            <a:ext cx="7056120" cy="1981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154363" cy="51435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2087880" y="0"/>
            <a:ext cx="13716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762" y="106680"/>
            <a:ext cx="2788795" cy="2745595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90800" y="2331720"/>
            <a:ext cx="6096000" cy="2435544"/>
          </a:xfrm>
        </p:spPr>
        <p:txBody>
          <a:bodyPr>
            <a:normAutofit/>
          </a:bodyPr>
          <a:lstStyle>
            <a:lvl1pPr marL="0" indent="0" algn="ctr">
              <a:buFont typeface="Arial" pitchFamily="34" charset="0"/>
              <a:buNone/>
              <a:defRPr sz="36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98996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Photo B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208788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2087880" y="0"/>
            <a:ext cx="7056120" cy="1981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124200" cy="51435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2087880" y="0"/>
            <a:ext cx="13716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762" y="106680"/>
            <a:ext cx="2788795" cy="27455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5137" y="438144"/>
            <a:ext cx="962335" cy="66400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6920" y="516255"/>
            <a:ext cx="537940" cy="53794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90800" y="2331720"/>
            <a:ext cx="6096000" cy="2435544"/>
          </a:xfrm>
        </p:spPr>
        <p:txBody>
          <a:bodyPr>
            <a:normAutofit/>
          </a:bodyPr>
          <a:lstStyle>
            <a:lvl1pPr marL="0" indent="0" algn="ctr">
              <a:buFont typeface="Arial" pitchFamily="34" charset="0"/>
              <a:buNone/>
              <a:defRPr sz="3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38078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Photo B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2087880" y="0"/>
            <a:ext cx="7056120" cy="1981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208788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124200" cy="51435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2087880" y="0"/>
            <a:ext cx="13716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762" y="106680"/>
            <a:ext cx="2788795" cy="274559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5137" y="438144"/>
            <a:ext cx="1822206" cy="125731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6920" y="516255"/>
            <a:ext cx="1002030" cy="100203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90800" y="2331720"/>
            <a:ext cx="6096000" cy="2435544"/>
          </a:xfrm>
        </p:spPr>
        <p:txBody>
          <a:bodyPr>
            <a:normAutofit/>
          </a:bodyPr>
          <a:lstStyle>
            <a:lvl1pPr marL="0" indent="0" algn="ctr">
              <a:buFont typeface="Arial" pitchFamily="34" charset="0"/>
              <a:buNone/>
              <a:defRPr sz="3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88826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Photo B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2087880" y="0"/>
            <a:ext cx="7056120" cy="1981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208788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154363" cy="51435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2087880" y="0"/>
            <a:ext cx="13716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762" y="106680"/>
            <a:ext cx="2788795" cy="274559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5137" y="438144"/>
            <a:ext cx="1822206" cy="125731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6920" y="516255"/>
            <a:ext cx="1002030" cy="100203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90800" y="2331720"/>
            <a:ext cx="6096000" cy="2435544"/>
          </a:xfrm>
        </p:spPr>
        <p:txBody>
          <a:bodyPr>
            <a:normAutofit/>
          </a:bodyPr>
          <a:lstStyle>
            <a:lvl1pPr marL="0" indent="0" algn="ctr">
              <a:buFont typeface="Arial" pitchFamily="34" charset="0"/>
              <a:buNone/>
              <a:defRPr sz="3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64348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Photo B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2087880" y="0"/>
            <a:ext cx="7056120" cy="1981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208788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154363" cy="51435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2087880" y="0"/>
            <a:ext cx="13716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762" y="106680"/>
            <a:ext cx="2788795" cy="274559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5137" y="438144"/>
            <a:ext cx="1822206" cy="125731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6920" y="516255"/>
            <a:ext cx="1002030" cy="100203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90800" y="2331720"/>
            <a:ext cx="6096000" cy="2435544"/>
          </a:xfrm>
        </p:spPr>
        <p:txBody>
          <a:bodyPr>
            <a:normAutofit/>
          </a:bodyPr>
          <a:lstStyle>
            <a:lvl1pPr marL="0" indent="0" algn="ctr">
              <a:buFont typeface="Arial" pitchFamily="34" charset="0"/>
              <a:buNone/>
              <a:defRPr sz="3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46784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Photo B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2087880" y="0"/>
            <a:ext cx="7056120" cy="1981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208788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3154363" cy="51435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2087880" y="0"/>
            <a:ext cx="13716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762" y="106680"/>
            <a:ext cx="2788795" cy="274559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5137" y="438144"/>
            <a:ext cx="1822206" cy="125731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6920" y="516255"/>
            <a:ext cx="1002030" cy="100203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90800" y="2331720"/>
            <a:ext cx="6096000" cy="2435544"/>
          </a:xfrm>
        </p:spPr>
        <p:txBody>
          <a:bodyPr>
            <a:normAutofit/>
          </a:bodyPr>
          <a:lstStyle>
            <a:lvl1pPr marL="0" indent="0" algn="ctr">
              <a:buFont typeface="Arial" pitchFamily="34" charset="0"/>
              <a:buNone/>
              <a:defRPr sz="3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33947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0679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386" y="205979"/>
            <a:ext cx="7983414" cy="138367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03263" y="1589088"/>
            <a:ext cx="7983537" cy="29273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860129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386" y="205979"/>
            <a:ext cx="7983414" cy="138367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03263" y="1589088"/>
            <a:ext cx="7983537" cy="29273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3634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4699" y="2180035"/>
            <a:ext cx="6660014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4699" y="3201591"/>
            <a:ext cx="6660014" cy="1125140"/>
          </a:xfrm>
        </p:spPr>
        <p:txBody>
          <a:bodyPr anchor="t"/>
          <a:lstStyle>
            <a:lvl1pPr marL="0" indent="0">
              <a:buNone/>
              <a:defRPr sz="2000" b="1">
                <a:solidFill>
                  <a:schemeClr val="accent5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386" y="205979"/>
            <a:ext cx="7983414" cy="138367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03263" y="1589088"/>
            <a:ext cx="7983537" cy="29273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009092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386" y="205979"/>
            <a:ext cx="7983414" cy="138367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03263" y="1589088"/>
            <a:ext cx="7983537" cy="29273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410271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Frame Photo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139268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849438" y="1063625"/>
            <a:ext cx="6837362" cy="35639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849438" y="1063625"/>
            <a:ext cx="6837362" cy="356393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17602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849438" y="1063625"/>
            <a:ext cx="6837362" cy="356393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13716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849438" y="1063625"/>
            <a:ext cx="6837362" cy="3563938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b="1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00384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849438" y="1063625"/>
            <a:ext cx="6837362" cy="3563938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b="1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0562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2008907" y="1851553"/>
            <a:ext cx="6802581" cy="1667525"/>
          </a:xfrm>
        </p:spPr>
        <p:txBody>
          <a:bodyPr>
            <a:noAutofit/>
          </a:bodyPr>
          <a:lstStyle>
            <a:lvl1pPr marL="1025525" indent="-623888">
              <a:lnSpc>
                <a:spcPct val="80000"/>
              </a:lnSpc>
              <a:buSzPct val="150000"/>
              <a:tabLst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 sz="44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1866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2.pn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50064" y="205979"/>
            <a:ext cx="6836735" cy="8572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50064" y="1200151"/>
            <a:ext cx="6836735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61" r:id="rId4"/>
    <p:sldLayoutId id="2147493467" r:id="rId5"/>
    <p:sldLayoutId id="2147493469" r:id="rId6"/>
    <p:sldLayoutId id="2147493471" r:id="rId7"/>
    <p:sldLayoutId id="2147493473" r:id="rId8"/>
    <p:sldLayoutId id="2147493474" r:id="rId9"/>
    <p:sldLayoutId id="2147493476" r:id="rId10"/>
    <p:sldLayoutId id="2147493477" r:id="rId11"/>
    <p:sldLayoutId id="2147493479" r:id="rId12"/>
    <p:sldLayoutId id="2147493491" r:id="rId13"/>
    <p:sldLayoutId id="2147493490" r:id="rId14"/>
    <p:sldLayoutId id="2147493492" r:id="rId15"/>
    <p:sldLayoutId id="2147493493" r:id="rId16"/>
    <p:sldLayoutId id="2147493462" r:id="rId17"/>
    <p:sldLayoutId id="2147493463" r:id="rId18"/>
    <p:sldLayoutId id="2147493465" r:id="rId19"/>
    <p:sldLayoutId id="2147493466" r:id="rId20"/>
    <p:sldLayoutId id="2147493480" r:id="rId21"/>
    <p:sldLayoutId id="2147493486" r:id="rId22"/>
    <p:sldLayoutId id="2147493481" r:id="rId23"/>
    <p:sldLayoutId id="2147493485" r:id="rId24"/>
    <p:sldLayoutId id="2147493483" r:id="rId25"/>
    <p:sldLayoutId id="2147493484" r:id="rId26"/>
    <p:sldLayoutId id="2147493482" r:id="rId27"/>
    <p:sldLayoutId id="2147493464" r:id="rId28"/>
    <p:sldLayoutId id="2147493487" r:id="rId29"/>
    <p:sldLayoutId id="2147493488" r:id="rId30"/>
    <p:sldLayoutId id="2147493489" r:id="rId31"/>
    <p:sldLayoutId id="2147493494" r:id="rId32"/>
  </p:sldLayoutIdLst>
  <p:txStyles>
    <p:titleStyle>
      <a:lvl1pPr algn="l" defTabSz="457200" rtl="0" eaLnBrk="1" latinLnBrk="0" hangingPunct="1">
        <a:lnSpc>
          <a:spcPct val="85000"/>
        </a:lnSpc>
        <a:spcBef>
          <a:spcPct val="0"/>
        </a:spcBef>
        <a:buNone/>
        <a:defRPr sz="3200" b="1" kern="1200">
          <a:solidFill>
            <a:schemeClr val="tx2"/>
          </a:solidFill>
          <a:latin typeface="Kamerik 105" pitchFamily="50" charset="0"/>
          <a:ea typeface="+mj-ea"/>
          <a:cs typeface="+mj-cs"/>
        </a:defRPr>
      </a:lvl1pPr>
    </p:titleStyle>
    <p:bodyStyle>
      <a:lvl1pPr marL="230188" indent="-230188" algn="l" defTabSz="457200" rtl="0" eaLnBrk="1" latinLnBrk="0" hangingPunct="1">
        <a:spcBef>
          <a:spcPct val="20000"/>
        </a:spcBef>
        <a:buFontTx/>
        <a:buBlip>
          <a:blip r:embed="rId35"/>
        </a:buBlip>
        <a:tabLst>
          <a:tab pos="230188" algn="l"/>
        </a:tabLst>
        <a:defRPr sz="2400" b="1" kern="1200">
          <a:solidFill>
            <a:schemeClr val="accent6"/>
          </a:solidFill>
          <a:latin typeface="Kamerik 105" pitchFamily="50" charset="0"/>
          <a:ea typeface="+mn-ea"/>
          <a:cs typeface="+mn-cs"/>
        </a:defRPr>
      </a:lvl1pPr>
      <a:lvl2pPr marL="684213" indent="-227013" algn="l" defTabSz="457200" rtl="0" eaLnBrk="1" latinLnBrk="0" hangingPunct="1">
        <a:spcBef>
          <a:spcPct val="20000"/>
        </a:spcBef>
        <a:buClr>
          <a:schemeClr val="accent5"/>
        </a:buClr>
        <a:buSzPct val="130000"/>
        <a:buFont typeface="Arial" pitchFamily="34" charset="0"/>
        <a:buChar char="•"/>
        <a:defRPr sz="2000" kern="1200">
          <a:solidFill>
            <a:schemeClr val="accent6"/>
          </a:solidFill>
          <a:latin typeface="Kamerik 105" pitchFamily="50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4"/>
        </a:buClr>
        <a:buSzPct val="140000"/>
        <a:buFont typeface="Arial"/>
        <a:buChar char="•"/>
        <a:defRPr sz="1800" kern="1200">
          <a:solidFill>
            <a:schemeClr val="accent6"/>
          </a:solidFill>
          <a:latin typeface="Kamerik 105" pitchFamily="50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hyperlink" Target="http://www.crisisnursery.org/" TargetMode="External"/><Relationship Id="rId7" Type="http://schemas.openxmlformats.org/officeDocument/2006/relationships/image" Target="cid:image002.jpg@01D23439.B2249D90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11" Type="http://schemas.openxmlformats.org/officeDocument/2006/relationships/image" Target="cid:image004.jpg@01D23439.B2249D90" TargetMode="External"/><Relationship Id="rId5" Type="http://schemas.openxmlformats.org/officeDocument/2006/relationships/image" Target="cid:image001.jpg@01D23439.B2249D90" TargetMode="External"/><Relationship Id="rId10" Type="http://schemas.openxmlformats.org/officeDocument/2006/relationships/image" Target="../media/image37.jpeg"/><Relationship Id="rId4" Type="http://schemas.openxmlformats.org/officeDocument/2006/relationships/image" Target="../media/image34.jpeg"/><Relationship Id="rId9" Type="http://schemas.openxmlformats.org/officeDocument/2006/relationships/image" Target="cid:image003.jpg@01D23439.B2249D90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4.xml"/><Relationship Id="rId1" Type="http://schemas.openxmlformats.org/officeDocument/2006/relationships/video" Target="https://www.youtube.com/embed/Zs12rpPpxlk?feature=oembed" TargetMode="Externa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2812342" y="468500"/>
            <a:ext cx="6825136" cy="871551"/>
          </a:xfrm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  <a:latin typeface="Candara" panose="020E0502030303020204" pitchFamily="34" charset="0"/>
              </a:rPr>
              <a:t>Greater Minneapolis Crisis Nursery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5" y="3169126"/>
            <a:ext cx="1657129" cy="1736250"/>
          </a:xfrm>
          <a:prstGeom prst="rect">
            <a:avLst/>
          </a:prstGeom>
          <a:noFill/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41093" y="1330800"/>
            <a:ext cx="5531828" cy="1314450"/>
          </a:xfrm>
        </p:spPr>
        <p:txBody>
          <a:bodyPr>
            <a:normAutofit/>
          </a:bodyPr>
          <a:lstStyle/>
          <a:p>
            <a:endParaRPr lang="en-US" dirty="0">
              <a:solidFill>
                <a:schemeClr val="accent1"/>
              </a:solidFill>
              <a:latin typeface="Candara" panose="020E0502030303020204" pitchFamily="34" charset="0"/>
            </a:endParaRP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262" y="132449"/>
            <a:ext cx="2788795" cy="27455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12342" y="1648420"/>
            <a:ext cx="620798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Community</a:t>
            </a:r>
          </a:p>
          <a:p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Impact</a:t>
            </a:r>
          </a:p>
          <a:p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Presentation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3767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227542" y="2279073"/>
            <a:ext cx="5792633" cy="2719647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600" dirty="0">
                <a:latin typeface="Candara" panose="020E0502030303020204" pitchFamily="34" charset="0"/>
              </a:rPr>
              <a:t>Monetary donations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600" dirty="0">
                <a:latin typeface="Candara" panose="020E0502030303020204" pitchFamily="34" charset="0"/>
              </a:rPr>
              <a:t>Host a fundraiser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600" dirty="0">
                <a:latin typeface="Candara" panose="020E0502030303020204" pitchFamily="34" charset="0"/>
              </a:rPr>
              <a:t> Invite a speaker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600" dirty="0">
                <a:latin typeface="Candara" panose="020E0502030303020204" pitchFamily="34" charset="0"/>
              </a:rPr>
              <a:t>Donate Items from our WISH LIST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600" dirty="0">
                <a:latin typeface="Candara" panose="020E0502030303020204" pitchFamily="34" charset="0"/>
              </a:rPr>
              <a:t>VOLUNTEER!</a:t>
            </a:r>
            <a:endParaRPr lang="en-US" sz="2000" dirty="0">
              <a:latin typeface="Candara" panose="020E0502030303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600" dirty="0">
              <a:latin typeface="Candara" panose="020E0502030303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27543" y="527566"/>
            <a:ext cx="5868832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  <a:latin typeface="Candara" panose="020E0502030303020204" pitchFamily="34" charset="0"/>
              </a:rPr>
              <a:t>How can you help?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43575" y="342900"/>
            <a:ext cx="327660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89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" action="ppaction://noaction"/>
          </p:cNvPr>
          <p:cNvSpPr/>
          <p:nvPr/>
        </p:nvSpPr>
        <p:spPr>
          <a:xfrm>
            <a:off x="0" y="3600450"/>
            <a:ext cx="9144000" cy="1543050"/>
          </a:xfrm>
          <a:prstGeom prst="rect">
            <a:avLst/>
          </a:prstGeom>
          <a:solidFill>
            <a:srgbClr val="8122F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550" y="-18350"/>
            <a:ext cx="9353549" cy="5243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659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895600" y="2103120"/>
            <a:ext cx="6172200" cy="3040380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latin typeface="Candara" panose="020E0502030303020204" pitchFamily="34" charset="0"/>
              </a:rPr>
              <a:t>Individual Opportunities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b="0" dirty="0">
                <a:latin typeface="Candara" panose="020E0502030303020204" pitchFamily="34" charset="0"/>
              </a:rPr>
              <a:t>Child Care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b="0" dirty="0">
                <a:latin typeface="Candara" panose="020E0502030303020204" pitchFamily="34" charset="0"/>
              </a:rPr>
              <a:t>Enrichment Activities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b="0" dirty="0">
                <a:latin typeface="Candara" panose="020E0502030303020204" pitchFamily="34" charset="0"/>
              </a:rPr>
              <a:t>Special Events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b="0" dirty="0">
                <a:latin typeface="Candara" panose="020E0502030303020204" pitchFamily="34" charset="0"/>
              </a:rPr>
              <a:t>Skills based Opportunities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0" dirty="0">
              <a:latin typeface="Candara" panose="020E0502030303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00425" y="0"/>
            <a:ext cx="5743575" cy="193899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70C0"/>
                </a:solidFill>
                <a:latin typeface="Candara" panose="020E0502030303020204" pitchFamily="34" charset="0"/>
              </a:rPr>
              <a:t>Volunteer Opportunities:</a:t>
            </a:r>
          </a:p>
        </p:txBody>
      </p:sp>
    </p:spTree>
    <p:extLst>
      <p:ext uri="{BB962C8B-B14F-4D97-AF65-F5344CB8AC3E}">
        <p14:creationId xmlns:p14="http://schemas.microsoft.com/office/powerpoint/2010/main" val="224320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risis Nursery_02_2013-135.jp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3090"/>
          <a:stretch/>
        </p:blipFill>
        <p:spPr>
          <a:xfrm flipH="1">
            <a:off x="7597774" y="0"/>
            <a:ext cx="15462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72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895600" y="2103120"/>
            <a:ext cx="6172200" cy="3040380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latin typeface="Candara" panose="020E0502030303020204" pitchFamily="34" charset="0"/>
              </a:rPr>
              <a:t>Group Opportunities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b="0" dirty="0">
                <a:latin typeface="Candara" panose="020E0502030303020204" pitchFamily="34" charset="0"/>
              </a:rPr>
              <a:t>Cook for Kids (6 </a:t>
            </a:r>
            <a:r>
              <a:rPr lang="en-US" sz="2800" b="0" dirty="0" err="1">
                <a:latin typeface="Candara" panose="020E0502030303020204" pitchFamily="34" charset="0"/>
              </a:rPr>
              <a:t>ppl</a:t>
            </a:r>
            <a:r>
              <a:rPr lang="en-US" sz="2800" b="0" dirty="0">
                <a:latin typeface="Candara" panose="020E0502030303020204" pitchFamily="34" charset="0"/>
              </a:rPr>
              <a:t>. max.)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b="0" dirty="0">
                <a:latin typeface="Candara" panose="020E0502030303020204" pitchFamily="34" charset="0"/>
              </a:rPr>
              <a:t>Creative Snack for Kids (6 </a:t>
            </a:r>
            <a:r>
              <a:rPr lang="en-US" sz="2800" b="0" dirty="0" err="1">
                <a:latin typeface="Candara" panose="020E0502030303020204" pitchFamily="34" charset="0"/>
              </a:rPr>
              <a:t>ppl</a:t>
            </a:r>
            <a:r>
              <a:rPr lang="en-US" sz="2800" b="0" dirty="0">
                <a:latin typeface="Candara" panose="020E0502030303020204" pitchFamily="34" charset="0"/>
              </a:rPr>
              <a:t>. max.)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b="0" dirty="0">
                <a:latin typeface="Candara" panose="020E0502030303020204" pitchFamily="34" charset="0"/>
              </a:rPr>
              <a:t>Special Events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b="0" dirty="0">
                <a:latin typeface="Candara" panose="020E0502030303020204" pitchFamily="34" charset="0"/>
              </a:rPr>
              <a:t>Large Groups (Yardwork, Facilities)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0" dirty="0">
              <a:latin typeface="Candara" panose="020E0502030303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00425" y="0"/>
            <a:ext cx="5743575" cy="193899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70C0"/>
                </a:solidFill>
                <a:latin typeface="Candara" panose="020E0502030303020204" pitchFamily="34" charset="0"/>
              </a:rPr>
              <a:t>Volunteer Opportunities:</a:t>
            </a:r>
          </a:p>
        </p:txBody>
      </p:sp>
    </p:spTree>
    <p:extLst>
      <p:ext uri="{BB962C8B-B14F-4D97-AF65-F5344CB8AC3E}">
        <p14:creationId xmlns:p14="http://schemas.microsoft.com/office/powerpoint/2010/main" val="394841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6" descr="Crisis Nursery_02_2013-14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"/>
            <a:ext cx="9544910" cy="52493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3160"/>
          <a:stretch/>
        </p:blipFill>
        <p:spPr>
          <a:xfrm>
            <a:off x="0" y="0"/>
            <a:ext cx="15398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18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647825" y="1209092"/>
            <a:ext cx="7329909" cy="3563938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4800" dirty="0">
                <a:latin typeface="Aharoni" panose="02010803020104030203" pitchFamily="2" charset="-79"/>
                <a:cs typeface="Aharoni" panose="02010803020104030203" pitchFamily="2" charset="-79"/>
                <a:hlinkClick r:id="rId3"/>
              </a:rPr>
              <a:t>www.crisisnursery.org</a:t>
            </a:r>
            <a:endParaRPr lang="en-US" sz="4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en-US" sz="4800" b="1" dirty="0">
              <a:solidFill>
                <a:schemeClr val="accent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>
              <a:buNone/>
            </a:pPr>
            <a:r>
              <a:rPr lang="en-US" dirty="0"/>
              <a:t>		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140998" y="351446"/>
            <a:ext cx="6836735" cy="857250"/>
          </a:xfrm>
        </p:spPr>
        <p:txBody>
          <a:bodyPr/>
          <a:lstStyle/>
          <a:p>
            <a:r>
              <a:rPr lang="en-US" dirty="0">
                <a:latin typeface="Candara" panose="020E0502030303020204" pitchFamily="34" charset="0"/>
              </a:rPr>
              <a:t>Learn more at:</a:t>
            </a:r>
          </a:p>
        </p:txBody>
      </p:sp>
      <p:pic>
        <p:nvPicPr>
          <p:cNvPr id="4100" name="m_324557041805797914Picture 1" descr="FB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107" y="3180810"/>
            <a:ext cx="466218" cy="46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m_324557041805797914Picture 2" descr="Twitter_001"/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107" y="2613528"/>
            <a:ext cx="466218" cy="46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_324557041805797914Picture 3" descr="Linkedin_001"/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107" y="2078545"/>
            <a:ext cx="466218" cy="46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m_324557041805797914Picture 4" descr="Pinterest_001"/>
          <p:cNvPicPr>
            <a:picLocks noChangeAspect="1" noChangeArrowheads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107" y="3809460"/>
            <a:ext cx="466218" cy="46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0" y="7461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1035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1323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65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3159"/>
          <a:stretch/>
        </p:blipFill>
        <p:spPr>
          <a:xfrm>
            <a:off x="-1" y="0"/>
            <a:ext cx="15398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74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_GMCN_4C.png"/>
          <p:cNvPicPr>
            <a:picLocks noChangeAspect="1"/>
          </p:cNvPicPr>
          <p:nvPr/>
        </p:nvPicPr>
        <p:blipFill>
          <a:blip r:embed="rId3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683691"/>
            <a:ext cx="4724400" cy="3543300"/>
          </a:xfrm>
          <a:prstGeom prst="rect">
            <a:avLst/>
          </a:prstGeom>
          <a:effectLst>
            <a:outerShdw blurRad="127000" dist="50800" dir="2700000" algn="ctr" rotWithShape="0">
              <a:schemeClr val="tx1">
                <a:alpha val="3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76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hlinkClick r:id="" action="ppaction://media"/>
            <a:extLst>
              <a:ext uri="{FF2B5EF4-FFF2-40B4-BE49-F238E27FC236}">
                <a16:creationId xmlns:a16="http://schemas.microsoft.com/office/drawing/2014/main" id="{3B68CCF9-A682-4D24-96CD-EFB830AC87E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714500" y="0"/>
            <a:ext cx="743886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995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7758" y="1030069"/>
            <a:ext cx="87619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400" b="1" dirty="0">
                <a:solidFill>
                  <a:schemeClr val="bg1"/>
                </a:solidFill>
                <a:latin typeface="Candara" panose="020E0502030303020204" pitchFamily="34" charset="0"/>
                <a:ea typeface="ＭＳ Ｐゴシック" pitchFamily="-111" charset="-128"/>
              </a:rPr>
              <a:t>Greater Minneapolis Crisis Nursery</a:t>
            </a:r>
            <a:endParaRPr lang="en-US" sz="4400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5" name="Subtitle 5"/>
          <p:cNvSpPr txBox="1">
            <a:spLocks/>
          </p:cNvSpPr>
          <p:nvPr/>
        </p:nvSpPr>
        <p:spPr bwMode="auto">
          <a:xfrm>
            <a:off x="267758" y="1714500"/>
            <a:ext cx="8229600" cy="1752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8" indent="-230188" algn="l" defTabSz="4572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tabLst>
                <a:tab pos="230188" algn="l"/>
              </a:tabLst>
              <a:defRPr sz="2400" b="1" kern="1200">
                <a:solidFill>
                  <a:schemeClr val="accent6"/>
                </a:solidFill>
                <a:latin typeface="Kamerik 105" pitchFamily="50" charset="0"/>
                <a:ea typeface="+mn-ea"/>
                <a:cs typeface="+mn-cs"/>
              </a:defRPr>
            </a:lvl1pPr>
            <a:lvl2pPr marL="684213" indent="-227013" algn="l" defTabSz="457200" rtl="0" eaLnBrk="1" latinLnBrk="0" hangingPunct="1">
              <a:spcBef>
                <a:spcPct val="20000"/>
              </a:spcBef>
              <a:buClr>
                <a:schemeClr val="accent5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accent6"/>
                </a:solidFill>
                <a:latin typeface="Kamerik 105" pitchFamily="50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4"/>
              </a:buClr>
              <a:buSzPct val="140000"/>
              <a:buFont typeface="Arial"/>
              <a:buChar char="•"/>
              <a:defRPr sz="1800" kern="1200">
                <a:solidFill>
                  <a:schemeClr val="accent6"/>
                </a:solidFill>
                <a:latin typeface="Kamerik 105" pitchFamily="50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3600" b="0" dirty="0">
                <a:solidFill>
                  <a:schemeClr val="bg1"/>
                </a:solidFill>
                <a:latin typeface="Candara" panose="020E0502030303020204" pitchFamily="34" charset="0"/>
              </a:rPr>
              <a:t>Established in 1983, the mission of the Greater Minneapolis Crisis Nursery is to end child abuse and neglect and create strong, healthy families.</a:t>
            </a:r>
            <a:endParaRPr lang="en-US" sz="3600" b="0" dirty="0">
              <a:solidFill>
                <a:schemeClr val="bg1"/>
              </a:solidFill>
              <a:latin typeface="Candara" panose="020E0502030303020204" pitchFamily="34" charset="0"/>
              <a:ea typeface="ＭＳ Ｐゴシック" pitchFamily="-11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3309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risis Nursery_02_2013-46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5143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3159"/>
          <a:stretch/>
        </p:blipFill>
        <p:spPr>
          <a:xfrm>
            <a:off x="-1" y="0"/>
            <a:ext cx="15398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3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2087880" y="0"/>
            <a:ext cx="13716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762" y="106680"/>
            <a:ext cx="2788795" cy="2745595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292165" y="2175510"/>
            <a:ext cx="6440332" cy="296799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683895" lvl="1" indent="-226695"/>
            <a:r>
              <a:rPr lang="en-US" altLang="en-US" sz="3600" dirty="0">
                <a:latin typeface="Candara" panose="020E0502030303020204" pitchFamily="34" charset="0"/>
                <a:ea typeface="ＭＳ Ｐゴシック" pitchFamily="-111" charset="-128"/>
              </a:rPr>
              <a:t>24-hour crisis line</a:t>
            </a:r>
            <a:endParaRPr lang="en-US"/>
          </a:p>
          <a:p>
            <a:pPr marL="683895" lvl="1" indent="-226695"/>
            <a:r>
              <a:rPr lang="en-US" altLang="en-US" sz="3600" dirty="0">
                <a:latin typeface="Candara"/>
                <a:ea typeface="ＭＳ Ｐゴシック" pitchFamily="-111" charset="-128"/>
              </a:rPr>
              <a:t>Home visiting </a:t>
            </a:r>
            <a:endParaRPr lang="en-US" dirty="0"/>
          </a:p>
          <a:p>
            <a:pPr marL="683895" lvl="1" indent="-226695"/>
            <a:r>
              <a:rPr lang="en-US" altLang="en-US" sz="3600" dirty="0">
                <a:latin typeface="Candara" panose="020E0502030303020204" pitchFamily="34" charset="0"/>
                <a:ea typeface="ＭＳ Ｐゴシック" pitchFamily="-111" charset="-128"/>
              </a:rPr>
              <a:t>Mental Health Services</a:t>
            </a:r>
          </a:p>
          <a:p>
            <a:pPr marL="683895" lvl="1" indent="-226695"/>
            <a:r>
              <a:rPr lang="en-US" sz="3600" dirty="0">
                <a:latin typeface="Candara"/>
                <a:ea typeface="ＭＳ Ｐゴシック" pitchFamily="-111" charset="-128"/>
              </a:rPr>
              <a:t>Residential crisis nursery</a:t>
            </a:r>
          </a:p>
          <a:p>
            <a:pPr marL="457200" lvl="1" indent="0">
              <a:buNone/>
            </a:pPr>
            <a:endParaRPr lang="en-US" altLang="en-US" sz="3600" dirty="0">
              <a:latin typeface="Candara" panose="020E0502030303020204" pitchFamily="34" charset="0"/>
              <a:ea typeface="ＭＳ Ｐゴシック" pitchFamily="-111" charset="-128"/>
            </a:endParaRPr>
          </a:p>
          <a:p>
            <a:pPr marL="683895" lvl="1" indent="-226695"/>
            <a:endParaRPr lang="en-US" altLang="en-US" sz="3600">
              <a:latin typeface="Candara" panose="020E0502030303020204" pitchFamily="34" charset="0"/>
              <a:ea typeface="ＭＳ Ｐゴシック" pitchFamily="-111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87557" y="371475"/>
            <a:ext cx="5743575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0070C0"/>
                </a:solidFill>
                <a:latin typeface="Candara" panose="020E0502030303020204" pitchFamily="34" charset="0"/>
              </a:rPr>
              <a:t>What we do:</a:t>
            </a:r>
          </a:p>
        </p:txBody>
      </p:sp>
    </p:spTree>
    <p:extLst>
      <p:ext uri="{BB962C8B-B14F-4D97-AF65-F5344CB8AC3E}">
        <p14:creationId xmlns:p14="http://schemas.microsoft.com/office/powerpoint/2010/main" val="228164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3090"/>
          <a:stretch/>
        </p:blipFill>
        <p:spPr>
          <a:xfrm flipH="1">
            <a:off x="7597774" y="0"/>
            <a:ext cx="1546225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26112" cy="628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63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227542" y="2279073"/>
            <a:ext cx="5867583" cy="271964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600" dirty="0">
                <a:latin typeface="Candara" panose="020E0502030303020204" pitchFamily="34" charset="0"/>
              </a:rPr>
              <a:t>Hennepin County Residents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600" dirty="0">
                <a:latin typeface="Candara" panose="020E0502030303020204" pitchFamily="34" charset="0"/>
              </a:rPr>
              <a:t>Over 80% annual income &lt; $10,000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600" dirty="0">
                <a:latin typeface="Candara" panose="020E0502030303020204" pitchFamily="34" charset="0"/>
              </a:rPr>
              <a:t>Over 90% are single parenting moms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600" dirty="0">
                <a:latin typeface="Candara"/>
              </a:rPr>
              <a:t>Over 40% insecure housing </a:t>
            </a:r>
            <a:r>
              <a:rPr lang="en-US" sz="1600" b="0" dirty="0">
                <a:latin typeface="Candara"/>
              </a:rPr>
              <a:t>(self disclosure)</a:t>
            </a:r>
            <a:endParaRPr lang="en-US" sz="1600" b="0" dirty="0">
              <a:latin typeface="Candara" panose="020E0502030303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600" dirty="0">
                <a:latin typeface="Candara"/>
              </a:rPr>
              <a:t>25% domestic violence </a:t>
            </a:r>
            <a:r>
              <a:rPr lang="en-US" sz="1800" b="0" dirty="0">
                <a:latin typeface="Candara"/>
              </a:rPr>
              <a:t>(self disclosure)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600" dirty="0">
              <a:latin typeface="Candara" panose="020E0502030303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27543" y="527566"/>
            <a:ext cx="5868832" cy="116955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rgbClr val="0070C0"/>
                </a:solidFill>
                <a:latin typeface="Candara" panose="020E0502030303020204" pitchFamily="34" charset="0"/>
              </a:rPr>
              <a:t>Who we serve: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43575" y="342900"/>
            <a:ext cx="327660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26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73222" y="375355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Content Placeholder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6" r="568" b="703"/>
          <a:stretch/>
        </p:blipFill>
        <p:spPr>
          <a:xfrm flipH="1">
            <a:off x="0" y="-1"/>
            <a:ext cx="9278926" cy="61040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3160"/>
          <a:stretch/>
        </p:blipFill>
        <p:spPr>
          <a:xfrm>
            <a:off x="0" y="0"/>
            <a:ext cx="15398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9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2087880" y="0"/>
            <a:ext cx="13716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762" y="106680"/>
            <a:ext cx="2788795" cy="2745595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289490" y="2016182"/>
            <a:ext cx="6854510" cy="2967990"/>
          </a:xfrm>
        </p:spPr>
        <p:txBody>
          <a:bodyPr>
            <a:noAutofit/>
          </a:bodyPr>
          <a:lstStyle/>
          <a:p>
            <a:pPr lvl="1"/>
            <a:r>
              <a:rPr lang="en-US" altLang="en-US" sz="3000" dirty="0">
                <a:latin typeface="Candara" panose="020E0502030303020204" pitchFamily="34" charset="0"/>
                <a:ea typeface="ＭＳ Ｐゴシック" pitchFamily="-111" charset="-128"/>
              </a:rPr>
              <a:t>Crisis Call</a:t>
            </a:r>
          </a:p>
          <a:p>
            <a:pPr lvl="1"/>
            <a:r>
              <a:rPr lang="en-US" altLang="en-US" sz="3000" dirty="0">
                <a:latin typeface="Candara" panose="020E0502030303020204" pitchFamily="34" charset="0"/>
                <a:ea typeface="ＭＳ Ｐゴシック" pitchFamily="-111" charset="-128"/>
              </a:rPr>
              <a:t>Intake</a:t>
            </a:r>
          </a:p>
          <a:p>
            <a:pPr lvl="1"/>
            <a:r>
              <a:rPr lang="en-US" altLang="en-US" sz="3000" dirty="0">
                <a:latin typeface="Candara" panose="020E0502030303020204" pitchFamily="34" charset="0"/>
                <a:ea typeface="ＭＳ Ｐゴシック" pitchFamily="-111" charset="-128"/>
              </a:rPr>
              <a:t>Daily Schedule</a:t>
            </a:r>
          </a:p>
          <a:p>
            <a:pPr lvl="1"/>
            <a:r>
              <a:rPr lang="en-US" altLang="en-US" sz="3000" dirty="0">
                <a:latin typeface="Candara" panose="020E0502030303020204" pitchFamily="34" charset="0"/>
                <a:ea typeface="ＭＳ Ｐゴシック" pitchFamily="-111" charset="-128"/>
              </a:rPr>
              <a:t>We provide everything</a:t>
            </a:r>
          </a:p>
          <a:p>
            <a:pPr lvl="2"/>
            <a:r>
              <a:rPr lang="en-US" altLang="en-US" sz="2800" dirty="0">
                <a:latin typeface="Candara" panose="020E0502030303020204" pitchFamily="34" charset="0"/>
                <a:ea typeface="ＭＳ Ｐゴシック" pitchFamily="-111" charset="-128"/>
              </a:rPr>
              <a:t>Transportation, clothing, diapers, food, formula</a:t>
            </a:r>
          </a:p>
          <a:p>
            <a:pPr lvl="1"/>
            <a:endParaRPr lang="en-US" altLang="en-US" sz="3000" dirty="0">
              <a:latin typeface="Candara" panose="020E0502030303020204" pitchFamily="34" charset="0"/>
              <a:ea typeface="ＭＳ Ｐゴシック" pitchFamily="-111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87556" y="106680"/>
            <a:ext cx="5743575" cy="175432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sz="4400" b="1" dirty="0">
              <a:solidFill>
                <a:srgbClr val="0070C0"/>
              </a:solidFill>
              <a:latin typeface="Candara" panose="020E0502030303020204" pitchFamily="34" charset="0"/>
            </a:endParaRPr>
          </a:p>
          <a:p>
            <a:r>
              <a:rPr lang="en-US" sz="6000" b="1" dirty="0">
                <a:solidFill>
                  <a:srgbClr val="0070C0"/>
                </a:solidFill>
                <a:latin typeface="Candara" panose="020E0502030303020204" pitchFamily="34" charset="0"/>
              </a:rPr>
              <a:t>A day in the life:</a:t>
            </a:r>
          </a:p>
        </p:txBody>
      </p:sp>
    </p:spTree>
    <p:extLst>
      <p:ext uri="{BB962C8B-B14F-4D97-AF65-F5344CB8AC3E}">
        <p14:creationId xmlns:p14="http://schemas.microsoft.com/office/powerpoint/2010/main" val="239895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CN 9-09 94.jpg"/>
          <p:cNvPicPr>
            <a:picLocks noChangeAspect="1"/>
          </p:cNvPicPr>
          <p:nvPr/>
        </p:nvPicPr>
        <p:blipFill rotWithShape="1">
          <a:blip r:embed="rId3" cstate="print"/>
          <a:srcRect t="31295" b="3129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>
            <a:hlinkClick r:id="" action="ppaction://noaction"/>
          </p:cNvPr>
          <p:cNvSpPr/>
          <p:nvPr/>
        </p:nvSpPr>
        <p:spPr>
          <a:xfrm>
            <a:off x="0" y="3600450"/>
            <a:ext cx="9144000" cy="1543050"/>
          </a:xfrm>
          <a:prstGeom prst="rect">
            <a:avLst/>
          </a:prstGeom>
          <a:solidFill>
            <a:srgbClr val="8122F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86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2013 Formula for Hope">
      <a:dk1>
        <a:sysClr val="windowText" lastClr="000000"/>
      </a:dk1>
      <a:lt1>
        <a:sysClr val="window" lastClr="FFFFFF"/>
      </a:lt1>
      <a:dk2>
        <a:srgbClr val="504F91"/>
      </a:dk2>
      <a:lt2>
        <a:srgbClr val="FFFFFF"/>
      </a:lt2>
      <a:accent1>
        <a:srgbClr val="E4156E"/>
      </a:accent1>
      <a:accent2>
        <a:srgbClr val="FDCB36"/>
      </a:accent2>
      <a:accent3>
        <a:srgbClr val="545397"/>
      </a:accent3>
      <a:accent4>
        <a:srgbClr val="8DC63F"/>
      </a:accent4>
      <a:accent5>
        <a:srgbClr val="4BACC6"/>
      </a:accent5>
      <a:accent6>
        <a:srgbClr val="7B5723"/>
      </a:accent6>
      <a:hlink>
        <a:srgbClr val="504F91"/>
      </a:hlink>
      <a:folHlink>
        <a:srgbClr val="E4156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</ds:schemaRefs>
</ds:datastoreItem>
</file>

<file path=customXml/itemProps2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1684</Words>
  <Application>Microsoft Office PowerPoint</Application>
  <PresentationFormat>On-screen Show (16:9)</PresentationFormat>
  <Paragraphs>196</Paragraphs>
  <Slides>19</Slides>
  <Notes>19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Greater Minneapolis Crisis Nursery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Learn more at: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Danielle Brady</dc:creator>
  <cp:lastModifiedBy>Danielle Brady</cp:lastModifiedBy>
  <cp:revision>194</cp:revision>
  <cp:lastPrinted>2019-02-25T22:37:38Z</cp:lastPrinted>
  <dcterms:created xsi:type="dcterms:W3CDTF">2019-01-15T00:10:55Z</dcterms:created>
  <dcterms:modified xsi:type="dcterms:W3CDTF">2019-02-26T14:51:34Z</dcterms:modified>
</cp:coreProperties>
</file>